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29" r:id="rId3"/>
    <p:sldId id="333" r:id="rId4"/>
    <p:sldId id="353" r:id="rId5"/>
    <p:sldId id="354" r:id="rId6"/>
    <p:sldId id="357" r:id="rId7"/>
    <p:sldId id="411" r:id="rId8"/>
    <p:sldId id="281" r:id="rId9"/>
    <p:sldId id="445" r:id="rId10"/>
    <p:sldId id="361" r:id="rId11"/>
    <p:sldId id="360" r:id="rId12"/>
    <p:sldId id="359" r:id="rId13"/>
    <p:sldId id="282" r:id="rId14"/>
    <p:sldId id="283" r:id="rId15"/>
    <p:sldId id="284" r:id="rId16"/>
    <p:sldId id="270" r:id="rId17"/>
    <p:sldId id="447" r:id="rId18"/>
    <p:sldId id="271" r:id="rId19"/>
    <p:sldId id="289" r:id="rId20"/>
    <p:sldId id="446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8ABA0-71A6-4404-A955-FE46AE2ABED1}" v="580" dt="2025-05-13T17:25:25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F62A3B-CB2F-4FC3-BE50-876AD1603C5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BAD77AA-1035-4B76-A6EB-688E3B346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9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01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48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22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4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7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78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6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0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1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2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36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1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0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AFE4-12B3-DAC1-CD6A-8537ACD28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8A5DE-2BA2-36B3-9B1A-D11DC24D1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D81AB-9705-FEDA-5CF3-6FEBD49C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8162-EDB8-B025-571A-A6EA1E70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5B09A-B0BF-9DBB-C623-B753CFA4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DAE6-48C9-4938-C5F1-E94B1A02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BB7AC-7248-5B54-B472-BC1AC8501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41497-3138-1B45-5970-7E8466DA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AF4E5-4DB0-7450-E10B-F77F51E9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BB25-B1D6-D6EB-E643-57D7ABA8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D06BF-C09F-EB7B-B201-8ED87B271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0AA0A-E63A-20B0-470C-6D6860126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07A49-9623-C80F-BD96-6C610E54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3847-B3F7-A8AF-08F7-D8DA9316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B2C8F-89D2-8F2D-A63C-53004200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2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42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57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628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F110-0256-9C66-7AE3-FE17391E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1A3-8053-8D0A-7A6A-85C4BDB6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5EBE-F0D4-C5DD-F40E-DE5921B7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BAC39-5A0F-5050-A62B-69BF6A7B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9867D-A2C9-BCC8-8472-6876084E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5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FE38-2C92-9AD9-1AB8-BBDBD5F3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24B7-57D6-C90D-B8F2-49E82D65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F1609-7D33-A5C3-21F2-743B6CD3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EC704-9ECC-C133-5CA7-F39CC26F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E76F2-6EC8-793C-3552-DBCFE0F9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5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B770-754E-E916-A3BD-05E33228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44763-0E0E-FF98-930D-F0837E739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EE2C3-4FB0-1433-9EA9-F32AB8DBE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FD6E1-67DB-E5DC-F290-5B328A94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303BF-04CC-2A82-B737-1CF452D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ECEFD-7B17-AA98-E2AA-379D02A2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8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D2A3-CA78-9310-65DD-02DA2CAD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7E093-2BF8-902A-535A-053A130BB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074C1-B100-A337-206C-0D376BE6C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F7A7C-9ABB-EEC9-2196-A73FB337F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1C312-FA8A-44DB-C465-548D97BBB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87DA2-2331-C7D3-C3AF-139A5CC4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537BA-63AA-B54D-8A2D-03D9FBF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A7346-AD9B-2954-3FAC-BD81332A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3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C92A-5CE5-7453-3E03-08DCA2CB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54CF-7929-4981-06CB-9F27D1ED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8DBC1-94E0-5439-4062-DF800737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8B7EC-627D-19F6-258B-4FE3668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2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C56EE-DB7B-49E1-3F14-8F2F9242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BBCD3-0D3E-39E5-C274-31F11779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5FDD-6542-B7A0-E110-71B28954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9C6C-67DA-0A18-41E6-B582968D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BA65-C80F-65D0-C00F-CFE5AC9EE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2C1D9-6976-F9C1-5928-7D6ED705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2CF5C-80AC-4091-57D5-A8EE12BB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5E0C3-86CC-4626-DB5C-A421274C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4A7A0-A4E9-F1F8-4DE7-241AE127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7E4E-1382-76A2-A92B-6497B9CB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9185F-4F19-CAD0-AED9-9F3A3D31A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5E603-30CD-DA88-96D9-1DD9F7F57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03287-B179-0E78-4D51-C87A5F67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3FAB3-1511-ACA0-158F-702BBBD5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F869-2CE4-9E46-4D3B-0CBE1568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94C16-8A1D-57BE-80D9-0610AE84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1D8AC-6A00-DF70-745E-D4ADFA66F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A82F-4B37-5E9C-D830-C6A0BDE94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7634E-C38F-D80E-3181-4B856D5F0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63488-FD59-6836-D8EC-63DD7A8C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2020 Griffin Greenhouse Supplies, Inc. | </a:t>
            </a:r>
            <a:r>
              <a:rPr lang="en-US" b="1" dirty="0"/>
              <a:t>Classification:</a:t>
            </a:r>
            <a:r>
              <a:rPr lang="en-US" dirty="0"/>
              <a:t> For Internal Use Only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562710-7F83-4EFF-ABA8-8E2515EB8F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49" y="215488"/>
            <a:ext cx="1789230" cy="4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6BE6-01D8-FF48-239D-C5697113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39B4-80EF-63F9-B54B-41EE473BA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Cast 2025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D4AB680B-445F-EFF2-4CB2-2CED7D1B3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2118C-DC2D-05E9-BCB1-505B6714F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B80462-FAB2-4040-13B9-C88B3D89F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C95FC9B6-530F-11FD-3007-A084F4107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Review &amp; New Variety 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DC9E1-D539-2CC8-95B5-50EEB3288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071494"/>
            <a:ext cx="1511378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1B773-1AF2-C30D-2086-6CEA960BE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127" y="316629"/>
            <a:ext cx="2149985" cy="462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D804A-96D8-A141-C338-94244FF3F6AA}"/>
              </a:ext>
            </a:extLst>
          </p:cNvPr>
          <p:cNvSpPr txBox="1"/>
          <p:nvPr/>
        </p:nvSpPr>
        <p:spPr>
          <a:xfrm>
            <a:off x="610041" y="690629"/>
            <a:ext cx="5559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Coleus Premium Sun Sweet Paprika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3E364-AB2C-85BF-37A3-08A301B12B8D}"/>
              </a:ext>
            </a:extLst>
          </p:cNvPr>
          <p:cNvSpPr txBox="1"/>
          <p:nvPr/>
        </p:nvSpPr>
        <p:spPr>
          <a:xfrm>
            <a:off x="663300" y="1343960"/>
            <a:ext cx="492973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Sun Premium offers Showstopping colors…bold patterns…rich textures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Landscapers and gardeners love center-stage varieties for their great looks and reliable performance in sunny gardens and patio planters.</a:t>
            </a:r>
          </a:p>
          <a:p>
            <a:pPr marL="285750" marR="0" lvl="0" indent="-28575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Well Branched plants with medium vigor</a:t>
            </a:r>
          </a:p>
          <a:p>
            <a:pPr marL="285750" marR="0" lvl="0" indent="-28575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Versatile and thrives in sun and shade</a:t>
            </a:r>
          </a:p>
          <a:p>
            <a:pPr marL="285750" marR="0" lvl="0" indent="-28575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Very late to flower</a:t>
            </a:r>
          </a:p>
          <a:p>
            <a:pPr marL="0" marR="0" lvl="0" indent="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FB1956-8C93-BA00-1F45-243D871D909D}"/>
              </a:ext>
            </a:extLst>
          </p:cNvPr>
          <p:cNvSpPr txBox="1"/>
          <p:nvPr/>
        </p:nvSpPr>
        <p:spPr>
          <a:xfrm>
            <a:off x="697992" y="5015514"/>
            <a:ext cx="4231717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Height: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15 to 24 in./38 to 61 cm​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Spread: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12 to 18 in./30 to 46 cm​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Plug crop time: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5 to 6 weeks​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Transplant to finish: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​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to 8 weeks​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Seed supplied as: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​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Raw with 90% Min. Germ. Standard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Red plants in a bucket&#10;&#10;AI-generated content may be incorrect.">
            <a:extLst>
              <a:ext uri="{FF2B5EF4-FFF2-40B4-BE49-F238E27FC236}">
                <a16:creationId xmlns:a16="http://schemas.microsoft.com/office/drawing/2014/main" id="{021580F9-B85A-0B36-CE28-810CF6B8C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45355" r="28786"/>
          <a:stretch/>
        </p:blipFill>
        <p:spPr>
          <a:xfrm>
            <a:off x="8003986" y="779284"/>
            <a:ext cx="3002281" cy="2666062"/>
          </a:xfrm>
          <a:prstGeom prst="rect">
            <a:avLst/>
          </a:prstGeom>
        </p:spPr>
      </p:pic>
      <p:pic>
        <p:nvPicPr>
          <p:cNvPr id="8" name="Picture 7" descr="A group of plants in a vase&#10;&#10;AI-generated content may be incorrect.">
            <a:extLst>
              <a:ext uri="{FF2B5EF4-FFF2-40B4-BE49-F238E27FC236}">
                <a16:creationId xmlns:a16="http://schemas.microsoft.com/office/drawing/2014/main" id="{1FA22B04-36EA-692E-2D3E-29F1B48C7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22666" r="8066"/>
          <a:stretch/>
        </p:blipFill>
        <p:spPr>
          <a:xfrm>
            <a:off x="5593033" y="3556365"/>
            <a:ext cx="4929733" cy="32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127CE0E-8BA8-5BC3-FA9B-FA1F632F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55" y="1331538"/>
            <a:ext cx="5191125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223BE-4AC2-B61B-0F02-B995C02D00DB}"/>
              </a:ext>
            </a:extLst>
          </p:cNvPr>
          <p:cNvSpPr txBox="1"/>
          <p:nvPr/>
        </p:nvSpPr>
        <p:spPr>
          <a:xfrm>
            <a:off x="385717" y="1341331"/>
            <a:ext cx="5509086" cy="344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Wake up early season sales!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It’s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arly, it’s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fficient, it’s the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volution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​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of Easy Wave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®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…it’s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70086"/>
                </a:solidFill>
                <a:effectLst/>
                <a:uLnTx/>
                <a:uFillTx/>
                <a:latin typeface="Aptos" panose="020B0004020202020204" pitchFamily="34" charset="0"/>
              </a:rPr>
              <a:t>E3!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This Wave® series flowers at 10 hours daylength, and ​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it will be ready at retail to kick off petunia sales even earlier! ​</a:t>
            </a: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New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Deja vu Mixture includes blue, white and future intro Midnight Marble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Offers simplified production, as it can be successfully grown at lower PGR rates than Easy Wave (except Blue).</a:t>
            </a: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All E3 Easy Wave varieties have a similar, uniform plant structure and vigor, which means simplified plant management.​</a:t>
            </a: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Mounding, spreading habit offers a three-dimensional landscape effect, creating impressive baskets and planters</a:t>
            </a: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Recommended in Wave branded packaging: 6-in./15-cm pots, premium quarts and gallons, 306 premium packs with handle and hanging baskets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1A70D-5381-E422-5148-FAC8BC8BB4F9}"/>
              </a:ext>
            </a:extLst>
          </p:cNvPr>
          <p:cNvSpPr txBox="1"/>
          <p:nvPr/>
        </p:nvSpPr>
        <p:spPr>
          <a:xfrm>
            <a:off x="471518" y="685953"/>
            <a:ext cx="643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Spreading Petunia E3 Easy Wave® Series F1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53DFC-7A56-7802-9B59-1E2491669B94}"/>
              </a:ext>
            </a:extLst>
          </p:cNvPr>
          <p:cNvSpPr txBox="1"/>
          <p:nvPr/>
        </p:nvSpPr>
        <p:spPr>
          <a:xfrm>
            <a:off x="807950" y="4877356"/>
            <a:ext cx="3394102" cy="1441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6 to 12 in./15 to 30 cm​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Spread: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 to 32 in./64 to 81 cm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Plug crop time: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4 to 6 weeks​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Transplant to finish: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​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Spring 6 to 7 weeks​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Summer 4 to 5 weeks​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Seed supplied as: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​Pelleted with 85% Min. ​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Germ. Standard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A1A041-1F19-2741-4485-FC7394F3F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032" y="5044423"/>
            <a:ext cx="1148473" cy="647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340134-7968-FDE6-A64F-0DF4D9EB5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617" y="412591"/>
            <a:ext cx="2149985" cy="4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EFFAE-5C5A-DD52-C676-D4427CD3F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648" y="270777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Other New Petunia Waves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9BD3D0-E379-ACC9-5623-A49C74612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648" y="1134843"/>
            <a:ext cx="5183188" cy="3945805"/>
          </a:xfrm>
        </p:spPr>
        <p:txBody>
          <a:bodyPr>
            <a:normAutofit/>
          </a:bodyPr>
          <a:lstStyle/>
          <a:p>
            <a:r>
              <a:rPr lang="en-US" sz="1600" b="1" dirty="0"/>
              <a:t>Easy Wave® Pink Pearl </a:t>
            </a:r>
            <a:r>
              <a:rPr lang="en-US" sz="1600" dirty="0"/>
              <a:t>– darker under cooler lower light conditions, lighter when warmer and higher light</a:t>
            </a:r>
          </a:p>
          <a:p>
            <a:r>
              <a:rPr lang="en-US" sz="1600" b="1" dirty="0"/>
              <a:t>Shock Wave® Rose Vein, </a:t>
            </a:r>
            <a:r>
              <a:rPr lang="en-US" sz="1600" dirty="0"/>
              <a:t>Violet</a:t>
            </a:r>
            <a:r>
              <a:rPr lang="en-US" sz="1600" b="1" dirty="0"/>
              <a:t>,  Deep Purple Improved, </a:t>
            </a:r>
            <a:r>
              <a:rPr lang="en-US" sz="1600" dirty="0"/>
              <a:t>Red improved</a:t>
            </a:r>
            <a:endParaRPr lang="en-US" sz="1600" b="1" dirty="0"/>
          </a:p>
          <a:p>
            <a:r>
              <a:rPr lang="en-US" sz="1600" dirty="0"/>
              <a:t>Improvements = better tolerance for cold growing</a:t>
            </a:r>
          </a:p>
          <a:p>
            <a:r>
              <a:rPr lang="en-US" sz="1600" dirty="0"/>
              <a:t>See chart with daylengths, can mix some EW and SW if have similar requirements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B4310-20C8-F59F-56DE-5E4CAD6A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443" y="127047"/>
            <a:ext cx="1985402" cy="750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DF30A8-457C-4AF8-59A6-069A3BD874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r="17816"/>
          <a:stretch/>
        </p:blipFill>
        <p:spPr>
          <a:xfrm>
            <a:off x="1426464" y="3428999"/>
            <a:ext cx="3666744" cy="3062731"/>
          </a:xfrm>
          <a:prstGeom prst="rect">
            <a:avLst/>
          </a:prstGeom>
        </p:spPr>
      </p:pic>
      <p:pic>
        <p:nvPicPr>
          <p:cNvPr id="11" name="Picture 10" descr="A group of flowers with a sign&#10;&#10;AI-generated content may be incorrect.">
            <a:extLst>
              <a:ext uri="{FF2B5EF4-FFF2-40B4-BE49-F238E27FC236}">
                <a16:creationId xmlns:a16="http://schemas.microsoft.com/office/drawing/2014/main" id="{EF09C149-D549-8FF8-409B-7FFA3C9CE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17113"/>
          <a:stretch/>
        </p:blipFill>
        <p:spPr>
          <a:xfrm>
            <a:off x="6624857" y="682733"/>
            <a:ext cx="3165849" cy="2220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0FF87A-6467-117F-1ADA-C00BD0B2D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970" y="270777"/>
            <a:ext cx="2152075" cy="463336"/>
          </a:xfrm>
          <a:prstGeom prst="rect">
            <a:avLst/>
          </a:prstGeom>
        </p:spPr>
      </p:pic>
      <p:pic>
        <p:nvPicPr>
          <p:cNvPr id="20" name="Picture 19" descr="A group of flowers in pots&#10;&#10;AI-generated content may be incorrect.">
            <a:extLst>
              <a:ext uri="{FF2B5EF4-FFF2-40B4-BE49-F238E27FC236}">
                <a16:creationId xmlns:a16="http://schemas.microsoft.com/office/drawing/2014/main" id="{B292B933-B429-B2A4-C7F3-13E7B8C0D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8" b="15199"/>
          <a:stretch/>
        </p:blipFill>
        <p:spPr>
          <a:xfrm>
            <a:off x="6624857" y="3107745"/>
            <a:ext cx="5183188" cy="30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4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054B7-C2F8-6D40-A7CA-8D1524071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72" y="-83816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Bee-Yond Pollinator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5C1C8-C5E2-FB5A-B62E-0DD88B914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509" y="791476"/>
            <a:ext cx="4719764" cy="3684588"/>
          </a:xfrm>
        </p:spPr>
        <p:txBody>
          <a:bodyPr>
            <a:normAutofit/>
          </a:bodyPr>
          <a:lstStyle/>
          <a:p>
            <a:r>
              <a:rPr lang="en-US" sz="2000" dirty="0"/>
              <a:t>Curated collection of plants that attract pollinators of all kinds </a:t>
            </a:r>
          </a:p>
          <a:p>
            <a:r>
              <a:rPr lang="en-US" sz="2000" dirty="0"/>
              <a:t>Cost savings from seed production and decreased labor</a:t>
            </a:r>
          </a:p>
          <a:p>
            <a:r>
              <a:rPr lang="en-US" sz="2000" dirty="0"/>
              <a:t> Environmental Advantages – ecosystems depend on pollinators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DF8FE-9610-BE48-4E84-648FD8A63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1" y="905776"/>
            <a:ext cx="5690340" cy="4346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191A2-A086-4A27-BF46-7AE2193B6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250" y="328140"/>
            <a:ext cx="2152075" cy="463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2B8D4B-D6C3-A005-784D-A2B7C2751F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4" r="7405"/>
          <a:stretch/>
        </p:blipFill>
        <p:spPr>
          <a:xfrm>
            <a:off x="0" y="2971800"/>
            <a:ext cx="6431261" cy="29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B2E4D-F51D-BF8E-8145-9FD7C4173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613" y="496529"/>
            <a:ext cx="5157787" cy="8239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57F14"/>
                </a:solidFill>
              </a:rPr>
              <a:t>Premium Seed underutilized items offer higher profit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3F5FC-294E-749E-4045-0B44F1E15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613" y="1407795"/>
            <a:ext cx="5157787" cy="3684588"/>
          </a:xfrm>
        </p:spPr>
        <p:txBody>
          <a:bodyPr>
            <a:normAutofit/>
          </a:bodyPr>
          <a:lstStyle/>
          <a:p>
            <a:r>
              <a:rPr lang="en-US" sz="2000" dirty="0"/>
              <a:t>Includes - Gaura Sparkle White, Salvia Lancelot, Salvia Big Blue, Hibiscus Mahogany Splendor, Begonia Gryphon</a:t>
            </a:r>
          </a:p>
          <a:p>
            <a:r>
              <a:rPr lang="en-US" sz="2000" dirty="0"/>
              <a:t>Use alone or in mixed containers for summer and later season sales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C0B9AD-4746-57AE-2B7E-FB81F34D4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0" y="3352187"/>
            <a:ext cx="4233759" cy="322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2BCECF-2974-13A2-39EE-E66A14786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10894" y="1361810"/>
            <a:ext cx="2628772" cy="1933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A5C0C2-DE69-F827-0086-C970E73F7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6607" y="1359751"/>
            <a:ext cx="2628774" cy="1937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2C8F2-72CD-87B1-DFF8-3DA30F49F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749" y="264861"/>
            <a:ext cx="2152075" cy="463336"/>
          </a:xfrm>
          <a:prstGeom prst="rect">
            <a:avLst/>
          </a:prstGeom>
        </p:spPr>
      </p:pic>
      <p:pic>
        <p:nvPicPr>
          <p:cNvPr id="12" name="Picture 11" descr="A plant with white flowers&#10;&#10;AI-generated content may be incorrect.">
            <a:extLst>
              <a:ext uri="{FF2B5EF4-FFF2-40B4-BE49-F238E27FC236}">
                <a16:creationId xmlns:a16="http://schemas.microsoft.com/office/drawing/2014/main" id="{278DC049-C730-C763-F908-4794B7F80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1504" y="1342736"/>
            <a:ext cx="2628776" cy="1971582"/>
          </a:xfrm>
          <a:prstGeom prst="rect">
            <a:avLst/>
          </a:prstGeom>
        </p:spPr>
      </p:pic>
      <p:pic>
        <p:nvPicPr>
          <p:cNvPr id="14" name="Picture 13" descr="A plant in a pot&#10;&#10;AI-generated content may be incorrect.">
            <a:extLst>
              <a:ext uri="{FF2B5EF4-FFF2-40B4-BE49-F238E27FC236}">
                <a16:creationId xmlns:a16="http://schemas.microsoft.com/office/drawing/2014/main" id="{C9A7EB5F-BDE9-9A88-999C-80BD77C71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/>
          <a:stretch/>
        </p:blipFill>
        <p:spPr>
          <a:xfrm rot="5400000">
            <a:off x="6336159" y="4044302"/>
            <a:ext cx="2802636" cy="2571750"/>
          </a:xfrm>
          <a:prstGeom prst="rect">
            <a:avLst/>
          </a:prstGeom>
        </p:spPr>
      </p:pic>
      <p:pic>
        <p:nvPicPr>
          <p:cNvPr id="16" name="Picture 15" descr="A plant in a pot&#10;&#10;AI-generated content may be incorrect.">
            <a:extLst>
              <a:ext uri="{FF2B5EF4-FFF2-40B4-BE49-F238E27FC236}">
                <a16:creationId xmlns:a16="http://schemas.microsoft.com/office/drawing/2014/main" id="{B6B22452-BE42-1CF5-0FDE-499BEFF9A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/>
          <a:stretch/>
        </p:blipFill>
        <p:spPr>
          <a:xfrm rot="5400000">
            <a:off x="9222569" y="4010428"/>
            <a:ext cx="2764434" cy="27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4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878EC-7C49-CA25-0F7D-C4BF75C3C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2048" y="267892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Rudbeckia hirta Tablemate Gold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08858-B94B-86EC-169E-4FE495AE3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" y="1170051"/>
            <a:ext cx="5183188" cy="3684588"/>
          </a:xfrm>
        </p:spPr>
        <p:txBody>
          <a:bodyPr/>
          <a:lstStyle/>
          <a:p>
            <a:r>
              <a:rPr lang="en-US" sz="1600" dirty="0"/>
              <a:t>New genetically compact  pot type Rudbeckia is 8 – 10” tall</a:t>
            </a:r>
          </a:p>
          <a:p>
            <a:r>
              <a:rPr lang="en-US" sz="1600" dirty="0"/>
              <a:t>15 - 17 weeks seeds to finish for spring sales, 14-15 weeks for summer </a:t>
            </a:r>
          </a:p>
          <a:p>
            <a:r>
              <a:rPr lang="en-US" sz="1600" dirty="0"/>
              <a:t>LD obligate, no pinch, no PGR</a:t>
            </a:r>
          </a:p>
          <a:p>
            <a:r>
              <a:rPr lang="en-US" sz="1600" dirty="0"/>
              <a:t>Pot gift crop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07012-6C2C-7EAD-B3CB-E7F89A857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36" y="1042450"/>
            <a:ext cx="6223403" cy="4746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7B388-65F8-A292-038D-24E5B8270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r="9358" b="20127"/>
          <a:stretch/>
        </p:blipFill>
        <p:spPr>
          <a:xfrm>
            <a:off x="1316736" y="3241827"/>
            <a:ext cx="3340068" cy="2547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87690C-2D2D-A7FA-8124-B9260D8CE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30" y="58007"/>
            <a:ext cx="1820470" cy="7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98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258C4-F917-6A10-E72B-06220F5F0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6C629-B6D3-1704-78A7-B90AA4AEF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300" y="256381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Begonia Mega Cool - New Series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C0B85-B0BE-DC7A-BE0E-796D97412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723" y="1080293"/>
            <a:ext cx="5157787" cy="3684588"/>
          </a:xfrm>
        </p:spPr>
        <p:txBody>
          <a:bodyPr>
            <a:normAutofit/>
          </a:bodyPr>
          <a:lstStyle/>
          <a:p>
            <a:r>
              <a:rPr lang="en-US" sz="1600" dirty="0"/>
              <a:t>Begonia semperflorens F1 hybrid</a:t>
            </a:r>
          </a:p>
          <a:p>
            <a:r>
              <a:rPr lang="en-US" sz="1600" dirty="0"/>
              <a:t>Compare to TopHat, this is 10 days earlier and more uniform in timing</a:t>
            </a:r>
          </a:p>
          <a:p>
            <a:r>
              <a:rPr lang="en-US" sz="1600" dirty="0"/>
              <a:t>Large flowers are similar in size to Big, but plants are about 1/3 the size </a:t>
            </a:r>
          </a:p>
          <a:p>
            <a:r>
              <a:rPr lang="en-US" sz="1600" dirty="0"/>
              <a:t>Use as an early season container or hanging basket vs Big which is used in the landscape</a:t>
            </a:r>
          </a:p>
          <a:p>
            <a:r>
              <a:rPr lang="en-US" sz="1600" dirty="0"/>
              <a:t>4 green-leafed colors - Pink, Rose, White, Scarlet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CBA6BC-8D12-09E8-58A7-68C9B5F1E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0"/>
          <a:stretch/>
        </p:blipFill>
        <p:spPr>
          <a:xfrm>
            <a:off x="6110698" y="179633"/>
            <a:ext cx="2478023" cy="2690220"/>
          </a:xfrm>
          <a:prstGeom prst="rect">
            <a:avLst/>
          </a:prstGeom>
        </p:spPr>
      </p:pic>
      <p:pic>
        <p:nvPicPr>
          <p:cNvPr id="12" name="Picture 11" descr="A potted plant with red flowers&#10;&#10;AI-generated content may be incorrect.">
            <a:extLst>
              <a:ext uri="{FF2B5EF4-FFF2-40B4-BE49-F238E27FC236}">
                <a16:creationId xmlns:a16="http://schemas.microsoft.com/office/drawing/2014/main" id="{8E8F8EA8-DAA0-30A8-98ED-CC222515F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20" y="4143091"/>
            <a:ext cx="3226857" cy="2420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0EF86-98E2-C83E-CF60-09166255B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30" y="58007"/>
            <a:ext cx="1820470" cy="702444"/>
          </a:xfrm>
          <a:prstGeom prst="rect">
            <a:avLst/>
          </a:prstGeom>
        </p:spPr>
      </p:pic>
      <p:pic>
        <p:nvPicPr>
          <p:cNvPr id="16" name="Picture 15" descr="A group of white flowers in a pot&#10;&#10;AI-generated content may be incorrect.">
            <a:extLst>
              <a:ext uri="{FF2B5EF4-FFF2-40B4-BE49-F238E27FC236}">
                <a16:creationId xmlns:a16="http://schemas.microsoft.com/office/drawing/2014/main" id="{EC0610BF-77BE-5F46-988B-5A72EE6E1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18401" r="6767" b="9745"/>
          <a:stretch/>
        </p:blipFill>
        <p:spPr>
          <a:xfrm>
            <a:off x="4584541" y="4137275"/>
            <a:ext cx="3358197" cy="2425959"/>
          </a:xfrm>
          <a:prstGeom prst="rect">
            <a:avLst/>
          </a:prstGeom>
        </p:spPr>
      </p:pic>
      <p:pic>
        <p:nvPicPr>
          <p:cNvPr id="18" name="Picture 17" descr="A potted plant with pink flowers&#10;&#10;AI-generated content may be incorrect.">
            <a:extLst>
              <a:ext uri="{FF2B5EF4-FFF2-40B4-BE49-F238E27FC236}">
                <a16:creationId xmlns:a16="http://schemas.microsoft.com/office/drawing/2014/main" id="{B92AD782-223A-14E4-5BBA-C6E7D719F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8667" r="21167" b="9745"/>
          <a:stretch/>
        </p:blipFill>
        <p:spPr>
          <a:xfrm>
            <a:off x="8912209" y="1031811"/>
            <a:ext cx="2738977" cy="26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2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3E54C-0B1E-C19D-0C71-085F8A031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519" y="252216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Marigolds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1B16E-B649-FE34-581B-1F65D7FFA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519" y="1132404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New tetraploid standalones are strong beefy plants</a:t>
            </a:r>
          </a:p>
          <a:p>
            <a:r>
              <a:rPr lang="en-US" sz="2000" b="1" dirty="0"/>
              <a:t>Mango Tango</a:t>
            </a:r>
          </a:p>
          <a:p>
            <a:pPr lvl="1"/>
            <a:r>
              <a:rPr lang="en-US" sz="1600" dirty="0"/>
              <a:t>2025 AAS winner</a:t>
            </a:r>
          </a:p>
          <a:p>
            <a:pPr lvl="1"/>
            <a:r>
              <a:rPr lang="en-US" sz="1600" dirty="0"/>
              <a:t>Anemone shaped blooms of yellow and red bicolor</a:t>
            </a:r>
          </a:p>
          <a:p>
            <a:pPr lvl="1"/>
            <a:r>
              <a:rPr lang="en-US" sz="1600" dirty="0"/>
              <a:t>Plant habit similar to Super Hero </a:t>
            </a:r>
          </a:p>
          <a:p>
            <a:pPr lvl="1"/>
            <a:r>
              <a:rPr lang="en-US" sz="1600" dirty="0"/>
              <a:t>8 weeks from seed to finish</a:t>
            </a:r>
          </a:p>
          <a:p>
            <a:r>
              <a:rPr lang="en-US" sz="2000" b="1" dirty="0"/>
              <a:t>Milli Vanilli</a:t>
            </a:r>
          </a:p>
          <a:p>
            <a:pPr lvl="1"/>
            <a:r>
              <a:rPr lang="en-US" sz="1600" dirty="0"/>
              <a:t>Fades from dark yellow to light yellow</a:t>
            </a:r>
          </a:p>
          <a:p>
            <a:pPr lvl="1"/>
            <a:r>
              <a:rPr lang="en-US" sz="1600" dirty="0"/>
              <a:t>Uniform &amp; early flowering</a:t>
            </a:r>
          </a:p>
          <a:p>
            <a:pPr lvl="1"/>
            <a:r>
              <a:rPr lang="en-US" sz="1600" dirty="0"/>
              <a:t>Excellent heat tolerance</a:t>
            </a:r>
          </a:p>
          <a:p>
            <a:pPr lvl="1"/>
            <a:r>
              <a:rPr lang="en-US" sz="1600" dirty="0"/>
              <a:t>Large, semi-double anemone flowers</a:t>
            </a:r>
          </a:p>
          <a:p>
            <a:pPr lvl="1"/>
            <a:endParaRPr lang="en-US" sz="1600" b="1" dirty="0"/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9CE25-03FE-483A-FBC1-A84434A0B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r="8068"/>
          <a:stretch/>
        </p:blipFill>
        <p:spPr>
          <a:xfrm rot="5400000">
            <a:off x="6712240" y="265167"/>
            <a:ext cx="2932583" cy="3528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10867-970B-2B0C-4336-D6DAED969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5"/>
          <a:stretch/>
        </p:blipFill>
        <p:spPr>
          <a:xfrm>
            <a:off x="6386672" y="4105656"/>
            <a:ext cx="3721425" cy="2386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85F389-51E0-D88D-AEAE-8A37B29EF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097" y="0"/>
            <a:ext cx="1827550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9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F70CB-BA6E-C653-0BC7-ECDE75C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756" y="256381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Cyclamen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F069D-68FD-533F-3B60-29D3F3FD6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756" y="1179195"/>
            <a:ext cx="4418012" cy="364883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Dragon Blue and Dragon Deep Blue are the 1</a:t>
            </a:r>
            <a:r>
              <a:rPr lang="en-US" baseline="30000" dirty="0"/>
              <a:t>st</a:t>
            </a:r>
            <a:r>
              <a:rPr lang="en-US" dirty="0"/>
              <a:t> blue cyclamen available</a:t>
            </a:r>
          </a:p>
          <a:p>
            <a:r>
              <a:rPr lang="en-US" dirty="0"/>
              <a:t>F1 hybrid</a:t>
            </a:r>
          </a:p>
          <a:p>
            <a:r>
              <a:rPr lang="en-US" dirty="0"/>
              <a:t>Willing to work with grower via WhatsApp and virtual meetings to help growers succeed</a:t>
            </a:r>
          </a:p>
          <a:p>
            <a:r>
              <a:rPr lang="en-US" dirty="0"/>
              <a:t>Mini series for up to 4” pots</a:t>
            </a:r>
          </a:p>
          <a:p>
            <a:r>
              <a:rPr lang="en-US" dirty="0"/>
              <a:t>Available as a special order</a:t>
            </a:r>
          </a:p>
          <a:p>
            <a:r>
              <a:rPr lang="en-US" dirty="0"/>
              <a:t>Raw Seed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91F76-6BD4-5A31-426C-EB97B2963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70" y="1269173"/>
            <a:ext cx="5811058" cy="4444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69909-A117-2ACF-641A-CF701ED00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664" y="0"/>
            <a:ext cx="2307336" cy="10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9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94F35-84CF-71E2-0866-620E2D25A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87722-58BD-0CF2-2F62-BA8977E22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220826"/>
            <a:ext cx="5183188" cy="823912"/>
          </a:xfrm>
        </p:spPr>
        <p:txBody>
          <a:bodyPr/>
          <a:lstStyle/>
          <a:p>
            <a:r>
              <a:rPr lang="en-US" dirty="0" err="1">
                <a:solidFill>
                  <a:srgbClr val="657F14"/>
                </a:solidFill>
              </a:rPr>
              <a:t>Joybera</a:t>
            </a:r>
            <a:r>
              <a:rPr lang="en-US" dirty="0">
                <a:solidFill>
                  <a:srgbClr val="657F14"/>
                </a:solidFill>
              </a:rPr>
              <a:t> Gerbera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DEFD5-416C-EA3C-53CF-B93BD540B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1179195"/>
            <a:ext cx="4690872" cy="224980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Florist grade gerbera with landscape performance</a:t>
            </a:r>
          </a:p>
          <a:p>
            <a:r>
              <a:rPr lang="en-US" dirty="0"/>
              <a:t>Coral, Dark Orange, Golden Yellow, Orange, Pink, Red, White, Yellow</a:t>
            </a:r>
          </a:p>
          <a:p>
            <a:r>
              <a:rPr lang="en-US" dirty="0"/>
              <a:t>Offers exceptional uniformity in timing and plant size across all colors</a:t>
            </a:r>
          </a:p>
          <a:p>
            <a:r>
              <a:rPr lang="en-US" dirty="0"/>
              <a:t>Each plant produces at least three blooms in its first flowering cycle, has continuous blooming and outstanding longevity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FA4AC0-B3DB-5B21-6899-CC9C4A42B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95" y="1251489"/>
            <a:ext cx="5692911" cy="4355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E68187-C9BB-1116-F8EA-2B4AC077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664" y="0"/>
            <a:ext cx="2307336" cy="10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7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6527E-25AB-64F0-1109-2283FBE5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0492-F87B-4D4E-0DA0-75D6092B8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Seed Varieties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156195B3-3CAB-AB22-C4FB-3BDE16947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73202-EA7C-3E15-D1FC-38E848BB4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D0D5C2-542A-6EFB-BC0C-96C7B2EC17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0233F6A3-7B5A-2CEA-15DE-F2C987EBF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Annuals</a:t>
            </a:r>
          </a:p>
        </p:txBody>
      </p:sp>
    </p:spTree>
    <p:extLst>
      <p:ext uri="{BB962C8B-B14F-4D97-AF65-F5344CB8AC3E}">
        <p14:creationId xmlns:p14="http://schemas.microsoft.com/office/powerpoint/2010/main" val="8984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F496A-C592-A53F-33D0-698F66B8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75" y="5297650"/>
            <a:ext cx="6215510" cy="1443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ADD419-CBAA-5E59-06B1-885117882A7C}"/>
              </a:ext>
            </a:extLst>
          </p:cNvPr>
          <p:cNvSpPr txBox="1"/>
          <p:nvPr/>
        </p:nvSpPr>
        <p:spPr>
          <a:xfrm>
            <a:off x="508724" y="311546"/>
            <a:ext cx="6227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Antirrhinum Majus F1 Sweet Duet 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3BCE0-E25E-120D-66A4-4B70C4420E9E}"/>
              </a:ext>
            </a:extLst>
          </p:cNvPr>
          <p:cNvSpPr txBox="1"/>
          <p:nvPr/>
        </p:nvSpPr>
        <p:spPr>
          <a:xfrm>
            <a:off x="655028" y="795212"/>
            <a:ext cx="621551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Experience the perfect blend of fragrance and beauty.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This highly fragrant series features stunning, large double flowers in vibrant colors, ensuring strong retail appeal.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Boasting a robust, well-branched structure with abundant secondary blooms.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Ideal for landscapes and premium containers in late spring, early summer, and fall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95959"/>
                </a:solidFill>
                <a:latin typeface="Calibri"/>
              </a:rPr>
              <a:t>Flowers  1.5 weeks faster when finished under warmer temperatures 76F vs cool  62.5F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 Shade-Full Sun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Flowering- Late Spring-Fall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Upright Habit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 Dimensions- 10-14”W x 18”22”H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 qt to 1.5 gal container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2227CE-582F-A31A-0841-40D8981B5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600" y="325093"/>
            <a:ext cx="2512292" cy="388432"/>
          </a:xfrm>
          <a:prstGeom prst="rect">
            <a:avLst/>
          </a:prstGeom>
        </p:spPr>
      </p:pic>
      <p:pic>
        <p:nvPicPr>
          <p:cNvPr id="6" name="Picture 5" descr="A group of flowers in pots&#10;&#10;AI-generated content may be incorrect.">
            <a:extLst>
              <a:ext uri="{FF2B5EF4-FFF2-40B4-BE49-F238E27FC236}">
                <a16:creationId xmlns:a16="http://schemas.microsoft.com/office/drawing/2014/main" id="{7B9CD2E6-BAD9-45FB-7FEB-C2206843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t="12000" r="16266"/>
          <a:stretch/>
        </p:blipFill>
        <p:spPr>
          <a:xfrm>
            <a:off x="6925417" y="996988"/>
            <a:ext cx="5215831" cy="51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4108D8-67CE-2497-E520-E1379B76238B}"/>
              </a:ext>
            </a:extLst>
          </p:cNvPr>
          <p:cNvSpPr txBox="1"/>
          <p:nvPr/>
        </p:nvSpPr>
        <p:spPr>
          <a:xfrm>
            <a:off x="512748" y="1162228"/>
            <a:ext cx="663161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Flower with the Power!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Risk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Unmatched disease resistance ensures season-long blooms for landscape plantings. Rigorously tested against 35 contemporary strains of Aerial Phytophthora, including the 10 most aggressive strains known to cause Phytophthora blight on annual vinca.¹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Easy to Grow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Superior branching, uniformity, and vibrant flowers make Cora XDR the top choice for everything from premium packs and small pots to large containers.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Consumer Appeal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Stunning, oversized blooms available in the widest selection of solid and bicolor patterns among all disease-resistant vincas on the market.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Sun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 Spring- Summer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Upright Habit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 Dimensions- 12-18” W x 12-16”H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Packs, Pots and the Landscape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40079-9FDE-8A4E-90BB-1FEEE638981E}"/>
              </a:ext>
            </a:extLst>
          </p:cNvPr>
          <p:cNvSpPr txBox="1"/>
          <p:nvPr/>
        </p:nvSpPr>
        <p:spPr>
          <a:xfrm>
            <a:off x="512748" y="393659"/>
            <a:ext cx="4629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Vinca Cora® XDR Red Glow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445177-E098-648F-2437-56BC14F6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713" y="295232"/>
            <a:ext cx="2964560" cy="584775"/>
          </a:xfrm>
          <a:prstGeom prst="rect">
            <a:avLst/>
          </a:prstGeom>
        </p:spPr>
      </p:pic>
      <p:pic>
        <p:nvPicPr>
          <p:cNvPr id="4" name="Picture 3" descr="A group of potted plants in a store&#10;&#10;AI-generated content may be incorrect.">
            <a:extLst>
              <a:ext uri="{FF2B5EF4-FFF2-40B4-BE49-F238E27FC236}">
                <a16:creationId xmlns:a16="http://schemas.microsoft.com/office/drawing/2014/main" id="{B80C7CFD-1E72-C880-5ECC-BB9FBAB8C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005" y="880007"/>
            <a:ext cx="4831995" cy="3623996"/>
          </a:xfrm>
          <a:prstGeom prst="rect">
            <a:avLst/>
          </a:prstGeom>
        </p:spPr>
      </p:pic>
      <p:pic>
        <p:nvPicPr>
          <p:cNvPr id="9" name="Picture 8" descr="A group of plants in pots&#10;&#10;AI-generated content may be incorrect.">
            <a:extLst>
              <a:ext uri="{FF2B5EF4-FFF2-40B4-BE49-F238E27FC236}">
                <a16:creationId xmlns:a16="http://schemas.microsoft.com/office/drawing/2014/main" id="{91C55CF9-A2A0-3292-F52F-B64CBF4AC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4800" r="7667" b="1200"/>
          <a:stretch/>
        </p:blipFill>
        <p:spPr>
          <a:xfrm>
            <a:off x="4782312" y="4370200"/>
            <a:ext cx="2258568" cy="23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7E12C-E90D-3917-F3F4-3BB9D2A0F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59" y="5042993"/>
            <a:ext cx="2960991" cy="1750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D4765-F832-B4EC-E95E-DEB13243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438" y="171415"/>
            <a:ext cx="2964560" cy="584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3A0004-502E-4993-5288-D7876F853F6B}"/>
              </a:ext>
            </a:extLst>
          </p:cNvPr>
          <p:cNvSpPr txBox="1"/>
          <p:nvPr/>
        </p:nvSpPr>
        <p:spPr>
          <a:xfrm>
            <a:off x="501705" y="1038885"/>
            <a:ext cx="42585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Endless Blooms, All Season Long.™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This next-generation sunflower delivers continuous blooms for up to 12 weeks of vibrant garden color.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Offers a longer shelf life than traditional pot sunflowers, which lose value after their first bloom.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As a facultative long-day plant, it’s easy to program for spring, summer, or fall flowering.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</a:t>
            </a:r>
            <a:r>
              <a:rPr lang="en-US" sz="1800" dirty="0"/>
              <a:t>Raker has seed and will produce in a 36 strip to ship this late spring/summer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Fun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 Spring- Summer, into Fall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Upright Habit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 Dimensions 24-32”W x 48”H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 for large containers and the Landscape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A58DD-6184-C85A-36DC-AB69070C082C}"/>
              </a:ext>
            </a:extLst>
          </p:cNvPr>
          <p:cNvSpPr txBox="1"/>
          <p:nvPr/>
        </p:nvSpPr>
        <p:spPr>
          <a:xfrm>
            <a:off x="572568" y="494580"/>
            <a:ext cx="442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Sunfinity® Yellow-Red Bicolor</a:t>
            </a:r>
          </a:p>
        </p:txBody>
      </p:sp>
      <p:pic>
        <p:nvPicPr>
          <p:cNvPr id="4" name="Picture 3" descr="A potted sunflowers in a room&#10;&#10;AI-generated content may be incorrect.">
            <a:extLst>
              <a:ext uri="{FF2B5EF4-FFF2-40B4-BE49-F238E27FC236}">
                <a16:creationId xmlns:a16="http://schemas.microsoft.com/office/drawing/2014/main" id="{EF6DDAB1-BDEE-673E-775A-BFD7107DE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10484" r="10059" b="8063"/>
          <a:stretch/>
        </p:blipFill>
        <p:spPr>
          <a:xfrm rot="5400000">
            <a:off x="5021748" y="590098"/>
            <a:ext cx="3739281" cy="3054097"/>
          </a:xfrm>
          <a:prstGeom prst="rect">
            <a:avLst/>
          </a:prstGeom>
        </p:spPr>
      </p:pic>
      <p:pic>
        <p:nvPicPr>
          <p:cNvPr id="15" name="Picture 14" descr="A group of yellow flowers&#10;&#10;AI-generated content may be incorrect.">
            <a:extLst>
              <a:ext uri="{FF2B5EF4-FFF2-40B4-BE49-F238E27FC236}">
                <a16:creationId xmlns:a16="http://schemas.microsoft.com/office/drawing/2014/main" id="{7591715A-12A2-21E7-9416-72FE3B54E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/>
          <a:stretch/>
        </p:blipFill>
        <p:spPr>
          <a:xfrm rot="5400000">
            <a:off x="8524131" y="1165991"/>
            <a:ext cx="3471906" cy="3175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0D5A55-4602-0214-316D-144BE39F7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2608" r="3610" b="4598"/>
          <a:stretch/>
        </p:blipFill>
        <p:spPr>
          <a:xfrm rot="5400000">
            <a:off x="5581706" y="4249141"/>
            <a:ext cx="2619363" cy="22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2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owers in a pot&#10;&#10;AI-generated content may be incorrect.">
            <a:extLst>
              <a:ext uri="{FF2B5EF4-FFF2-40B4-BE49-F238E27FC236}">
                <a16:creationId xmlns:a16="http://schemas.microsoft.com/office/drawing/2014/main" id="{3444683D-948D-A466-6982-07DBD9DE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52" y="1062990"/>
            <a:ext cx="6071616" cy="4553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126B57-0CE9-D872-495B-5AEE227D4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208" y="153127"/>
            <a:ext cx="2964560" cy="5847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69928-822B-AB1E-1D94-EE371E1DC580}"/>
              </a:ext>
            </a:extLst>
          </p:cNvPr>
          <p:cNvSpPr txBox="1">
            <a:spLocks/>
          </p:cNvSpPr>
          <p:nvPr/>
        </p:nvSpPr>
        <p:spPr>
          <a:xfrm>
            <a:off x="666398" y="1384172"/>
            <a:ext cx="4428116" cy="45537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ptos" panose="020B0004020202020204" pitchFamily="34" charset="0"/>
              </a:rPr>
              <a:t>Produced for performance - offers efficient solutions for growers from germination to finish.</a:t>
            </a:r>
          </a:p>
          <a:p>
            <a:r>
              <a:rPr lang="en-US" sz="1600" dirty="0">
                <a:latin typeface="Aptos" panose="020B0004020202020204" pitchFamily="34" charset="0"/>
              </a:rPr>
              <a:t>High level of uniformity across entire series</a:t>
            </a:r>
          </a:p>
          <a:p>
            <a:r>
              <a:rPr lang="en-US" sz="1600" dirty="0">
                <a:latin typeface="Aptos" panose="020B0004020202020204" pitchFamily="34" charset="0"/>
              </a:rPr>
              <a:t>Designed to perform in both spring and fall</a:t>
            </a:r>
          </a:p>
          <a:p>
            <a:r>
              <a:rPr lang="en-US" sz="1600" dirty="0">
                <a:latin typeface="Aptos" panose="020B0004020202020204" pitchFamily="34" charset="0"/>
              </a:rPr>
              <a:t>13 colors, mounding habit</a:t>
            </a:r>
          </a:p>
          <a:p>
            <a:pPr lvl="1"/>
            <a:r>
              <a:rPr lang="en-US" sz="1000" dirty="0">
                <a:latin typeface="Aptos" panose="020B0004020202020204" pitchFamily="34" charset="0"/>
              </a:rPr>
              <a:t>Blue, Blue Marina, Deep Blue, Orange, Orange Jump Up, Pink with Face, Red, Violet, Violet &amp; White, Violet Face, Yellow, Yellow Jump up, Yellow with Blotch</a:t>
            </a:r>
          </a:p>
          <a:p>
            <a:r>
              <a:rPr lang="en-US" sz="1600" dirty="0">
                <a:latin typeface="Aptos" panose="020B0004020202020204" pitchFamily="34" charset="0"/>
              </a:rPr>
              <a:t>Tightly branched and non stretching habit reduces the need for PGR’s</a:t>
            </a:r>
          </a:p>
          <a:p>
            <a:r>
              <a:rPr lang="en-US" sz="1600" dirty="0">
                <a:latin typeface="Aptos" panose="020B0004020202020204" pitchFamily="34" charset="0"/>
              </a:rPr>
              <a:t>High programmability and germination make viola production efficient and profitable</a:t>
            </a:r>
          </a:p>
          <a:p>
            <a:r>
              <a:rPr lang="en-US" sz="1600" dirty="0">
                <a:latin typeface="Aptos" panose="020B0004020202020204" pitchFamily="34" charset="0"/>
              </a:rPr>
              <a:t>Height 4 – 6”</a:t>
            </a:r>
          </a:p>
          <a:p>
            <a:r>
              <a:rPr lang="en-US" sz="1600" dirty="0">
                <a:latin typeface="Aptos" panose="020B0004020202020204" pitchFamily="34" charset="0"/>
              </a:rPr>
              <a:t>Best for packs, large packs, pints, quarts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57179A-5A23-2609-29F7-5537235A6F85}"/>
              </a:ext>
            </a:extLst>
          </p:cNvPr>
          <p:cNvSpPr txBox="1">
            <a:spLocks/>
          </p:cNvSpPr>
          <p:nvPr/>
        </p:nvSpPr>
        <p:spPr>
          <a:xfrm>
            <a:off x="666398" y="256381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Viola Penny® Pro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1E3F16-37E4-11BE-856E-3A8CF4799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284" y="153127"/>
            <a:ext cx="1785144" cy="8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31E3E-4ADA-28B9-3C8E-69B4B7AD6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398" y="256381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Pansy Top Wave™ -New Series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E3D1D-6E55-83D4-0169-373192A9B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397" y="1197483"/>
            <a:ext cx="5157787" cy="3214747"/>
          </a:xfrm>
        </p:spPr>
        <p:txBody>
          <a:bodyPr>
            <a:normAutofit/>
          </a:bodyPr>
          <a:lstStyle/>
          <a:p>
            <a:r>
              <a:rPr lang="en-US" sz="1600" dirty="0"/>
              <a:t>Offers different colors on a more spreading habit than Cool Wave</a:t>
            </a:r>
          </a:p>
          <a:p>
            <a:r>
              <a:rPr lang="en-US" sz="1600" dirty="0"/>
              <a:t>25% larger flower than Cool Wave® (more Viola size)</a:t>
            </a:r>
          </a:p>
          <a:p>
            <a:r>
              <a:rPr lang="en-US" sz="1600" dirty="0"/>
              <a:t>8 new colors including an orange which is the most unique, no color overlap with Cool Wave®.</a:t>
            </a:r>
          </a:p>
          <a:p>
            <a:pPr lvl="1"/>
            <a:r>
              <a:rPr lang="en-US" sz="1200" dirty="0"/>
              <a:t>Marina, Blue Blotch, Rose Blotch, Orange, Pink Shades, Purple Sunburst, Purple White, Violet</a:t>
            </a:r>
          </a:p>
          <a:p>
            <a:r>
              <a:rPr lang="en-US" sz="1600" dirty="0"/>
              <a:t>PGR’s similar to Cool Wave®</a:t>
            </a:r>
          </a:p>
          <a:p>
            <a:r>
              <a:rPr lang="en-US" sz="1600" dirty="0"/>
              <a:t>Height 7 – 9”</a:t>
            </a:r>
          </a:p>
          <a:p>
            <a:r>
              <a:rPr lang="en-US" sz="1600" dirty="0"/>
              <a:t>Best for 5 – 6” pots as well as window boxes, baskets and containers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C06B6-0736-6DC9-2397-1FC5CF5E8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11303"/>
          <a:stretch/>
        </p:blipFill>
        <p:spPr>
          <a:xfrm>
            <a:off x="6839712" y="719036"/>
            <a:ext cx="4851564" cy="4401220"/>
          </a:xfrm>
          <a:prstGeom prst="rect">
            <a:avLst/>
          </a:prstGeom>
        </p:spPr>
      </p:pic>
      <p:pic>
        <p:nvPicPr>
          <p:cNvPr id="10" name="Picture 9" descr="A group of flowers in a pot&#10;&#10;AI-generated content may be incorrect.">
            <a:extLst>
              <a:ext uri="{FF2B5EF4-FFF2-40B4-BE49-F238E27FC236}">
                <a16:creationId xmlns:a16="http://schemas.microsoft.com/office/drawing/2014/main" id="{4A43D395-5C90-D44A-108E-3A3444ED1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/>
          <a:stretch/>
        </p:blipFill>
        <p:spPr>
          <a:xfrm rot="5400000">
            <a:off x="4278863" y="5371269"/>
            <a:ext cx="1390473" cy="1182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DFDE2-A4F8-6214-D0EA-85F0A95D2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132" y="256381"/>
            <a:ext cx="2149985" cy="462655"/>
          </a:xfrm>
          <a:prstGeom prst="rect">
            <a:avLst/>
          </a:prstGeom>
        </p:spPr>
      </p:pic>
      <p:pic>
        <p:nvPicPr>
          <p:cNvPr id="18" name="Picture 17" descr="A group of purple flowers&#10;&#10;AI-generated content may be incorrect.">
            <a:extLst>
              <a:ext uri="{FF2B5EF4-FFF2-40B4-BE49-F238E27FC236}">
                <a16:creationId xmlns:a16="http://schemas.microsoft.com/office/drawing/2014/main" id="{C416DB11-8E6D-2E85-D065-B82046D37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 rot="5400000">
            <a:off x="15015" y="5292262"/>
            <a:ext cx="1287078" cy="1206636"/>
          </a:xfrm>
          <a:prstGeom prst="rect">
            <a:avLst/>
          </a:prstGeom>
        </p:spPr>
      </p:pic>
      <p:pic>
        <p:nvPicPr>
          <p:cNvPr id="20" name="Picture 19" descr="A potted purple flowers&#10;&#10;AI-generated content may be incorrect.">
            <a:extLst>
              <a:ext uri="{FF2B5EF4-FFF2-40B4-BE49-F238E27FC236}">
                <a16:creationId xmlns:a16="http://schemas.microsoft.com/office/drawing/2014/main" id="{A1087CBA-195D-97D2-1683-EB6D4F628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/>
          <a:stretch/>
        </p:blipFill>
        <p:spPr>
          <a:xfrm rot="5400000">
            <a:off x="1455838" y="5326978"/>
            <a:ext cx="1365360" cy="1215487"/>
          </a:xfrm>
          <a:prstGeom prst="rect">
            <a:avLst/>
          </a:prstGeom>
        </p:spPr>
      </p:pic>
      <p:pic>
        <p:nvPicPr>
          <p:cNvPr id="22" name="Picture 21" descr="A group of flowers in a planter&#10;&#10;AI-generated content may be incorrect.">
            <a:extLst>
              <a:ext uri="{FF2B5EF4-FFF2-40B4-BE49-F238E27FC236}">
                <a16:creationId xmlns:a16="http://schemas.microsoft.com/office/drawing/2014/main" id="{6E85A24F-D451-E1C8-E6FB-83EF8BB5F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/>
          <a:stretch/>
        </p:blipFill>
        <p:spPr>
          <a:xfrm rot="5400000">
            <a:off x="2930235" y="5351974"/>
            <a:ext cx="1365361" cy="1195498"/>
          </a:xfrm>
          <a:prstGeom prst="rect">
            <a:avLst/>
          </a:prstGeom>
        </p:spPr>
      </p:pic>
      <p:pic>
        <p:nvPicPr>
          <p:cNvPr id="24" name="Picture 23" descr="A group of flowers in a pot&#10;&#10;AI-generated content may be incorrect.">
            <a:extLst>
              <a:ext uri="{FF2B5EF4-FFF2-40B4-BE49-F238E27FC236}">
                <a16:creationId xmlns:a16="http://schemas.microsoft.com/office/drawing/2014/main" id="{E9DE27C1-60AB-5160-18A3-6F9562E24A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7" t="10920" r="10533" b="7215"/>
          <a:stretch/>
        </p:blipFill>
        <p:spPr>
          <a:xfrm rot="5400000">
            <a:off x="5716674" y="5316691"/>
            <a:ext cx="1375692" cy="1319784"/>
          </a:xfrm>
          <a:prstGeom prst="rect">
            <a:avLst/>
          </a:prstGeom>
        </p:spPr>
      </p:pic>
      <p:pic>
        <p:nvPicPr>
          <p:cNvPr id="26" name="Picture 25" descr="A potted plant with purple and yellow flowers&#10;&#10;AI-generated content may be incorrect.">
            <a:extLst>
              <a:ext uri="{FF2B5EF4-FFF2-40B4-BE49-F238E27FC236}">
                <a16:creationId xmlns:a16="http://schemas.microsoft.com/office/drawing/2014/main" id="{83C6E01F-A075-1E4A-54A3-95D93451F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7" r="12667"/>
          <a:stretch/>
        </p:blipFill>
        <p:spPr>
          <a:xfrm rot="5400000">
            <a:off x="7295608" y="5214783"/>
            <a:ext cx="1250384" cy="1398292"/>
          </a:xfrm>
          <a:prstGeom prst="rect">
            <a:avLst/>
          </a:prstGeom>
        </p:spPr>
      </p:pic>
      <p:pic>
        <p:nvPicPr>
          <p:cNvPr id="28" name="Picture 27" descr="A potted purple and white flowers&#10;&#10;AI-generated content may be incorrect.">
            <a:extLst>
              <a:ext uri="{FF2B5EF4-FFF2-40B4-BE49-F238E27FC236}">
                <a16:creationId xmlns:a16="http://schemas.microsoft.com/office/drawing/2014/main" id="{8A308382-41D5-4319-F8FD-57FB41B64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27600" r="23022"/>
          <a:stretch/>
        </p:blipFill>
        <p:spPr>
          <a:xfrm>
            <a:off x="8777188" y="5267042"/>
            <a:ext cx="1398292" cy="1257073"/>
          </a:xfrm>
          <a:prstGeom prst="rect">
            <a:avLst/>
          </a:prstGeom>
        </p:spPr>
      </p:pic>
      <p:pic>
        <p:nvPicPr>
          <p:cNvPr id="30" name="Picture 29" descr="A purple flowers on a brick surface&#10;&#10;AI-generated content may be incorrect.">
            <a:extLst>
              <a:ext uri="{FF2B5EF4-FFF2-40B4-BE49-F238E27FC236}">
                <a16:creationId xmlns:a16="http://schemas.microsoft.com/office/drawing/2014/main" id="{6C13093C-D204-FF98-E203-2929D2175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t="13319" r="27600" b="10059"/>
          <a:stretch/>
        </p:blipFill>
        <p:spPr>
          <a:xfrm rot="5400000">
            <a:off x="10540871" y="5087363"/>
            <a:ext cx="1200136" cy="16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4AE47-BAAC-C018-9416-B24A8D9CF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E13E6-877C-CA99-8045-D46F83E15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360" y="231962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Beacon® Impatiens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F452A-427E-FADD-3766-EB4FBED79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360" y="1158374"/>
            <a:ext cx="5183188" cy="3684588"/>
          </a:xfrm>
        </p:spPr>
        <p:txBody>
          <a:bodyPr>
            <a:normAutofit/>
          </a:bodyPr>
          <a:lstStyle/>
          <a:p>
            <a:r>
              <a:rPr lang="en-US" sz="1700" b="1" dirty="0"/>
              <a:t>Impatiens are back! A reintro for millennials and Gen Z</a:t>
            </a:r>
          </a:p>
          <a:p>
            <a:r>
              <a:rPr lang="en-US" sz="1700" dirty="0"/>
              <a:t>Beacon® Light Pink = important intro, much needed color</a:t>
            </a:r>
          </a:p>
          <a:p>
            <a:r>
              <a:rPr lang="en-US" sz="1700" dirty="0"/>
              <a:t>Beacon® Blue Pearl a bit darker than SE Blue Pearl</a:t>
            </a:r>
          </a:p>
          <a:p>
            <a:r>
              <a:rPr lang="en-US" sz="1700" dirty="0"/>
              <a:t>Future breeding = refinements in vigor &amp; flower size</a:t>
            </a:r>
          </a:p>
          <a:p>
            <a:r>
              <a:rPr lang="en-US" sz="1700" dirty="0"/>
              <a:t>Seeing growth in sales</a:t>
            </a:r>
          </a:p>
          <a:p>
            <a:r>
              <a:rPr lang="en-US" sz="1700" dirty="0"/>
              <a:t>Upcoming intros include a solid pink and a bicolor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812C9-2B2E-88EA-9207-D9367D4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28431" r="25030" b="29943"/>
          <a:stretch/>
        </p:blipFill>
        <p:spPr>
          <a:xfrm>
            <a:off x="324658" y="4009928"/>
            <a:ext cx="5452890" cy="2680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84D93-1E4A-D345-0E80-1CE1AE194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216" y="230821"/>
            <a:ext cx="2149985" cy="462655"/>
          </a:xfrm>
          <a:prstGeom prst="rect">
            <a:avLst/>
          </a:prstGeom>
        </p:spPr>
      </p:pic>
      <p:pic>
        <p:nvPicPr>
          <p:cNvPr id="15" name="Picture 14" descr="A display of flowers in a greenhouse&#10;&#10;AI-generated content may be incorrect.">
            <a:extLst>
              <a:ext uri="{FF2B5EF4-FFF2-40B4-BE49-F238E27FC236}">
                <a16:creationId xmlns:a16="http://schemas.microsoft.com/office/drawing/2014/main" id="{06A64BC6-D5FB-2D85-6C06-5B553F120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12761" r="10651" b="9734"/>
          <a:stretch/>
        </p:blipFill>
        <p:spPr>
          <a:xfrm>
            <a:off x="6323814" y="972378"/>
            <a:ext cx="5732635" cy="48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6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78FA0A-648B-D45F-E644-E0474A796DAC}"/>
              </a:ext>
            </a:extLst>
          </p:cNvPr>
          <p:cNvSpPr txBox="1"/>
          <p:nvPr/>
        </p:nvSpPr>
        <p:spPr>
          <a:xfrm>
            <a:off x="617816" y="1119675"/>
            <a:ext cx="4924659" cy="3071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ptos" panose="020B0004020202020204" pitchFamily="34" charset="0"/>
              </a:rPr>
              <a:t>Impatiens landscapers love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Solarscape seed-propagated interspecific impatiens provides unbeatable color in full-sun garden beds and containers. 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 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XL plant height averages about 20% larger ​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than standard Solarscape.​</a:t>
            </a: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Great low-maintenance plant provides high-color impact in full-sun spaces, whether in the ground or in containers.​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 The Interspecific Impatiens series offers growers the flexibility of a seed input that is available all year round, making scheduling a breeze.​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Offers landscape growers a non-branded, cost-efficient alternative.</a:t>
            </a:r>
            <a:r>
              <a:rPr lang="en-US" sz="1200" dirty="0">
                <a:solidFill>
                  <a:srgbClr val="000000"/>
                </a:solidFill>
                <a:latin typeface="Aptos" panose="020B0004020202020204" pitchFamily="34" charset="0"/>
              </a:rPr>
              <a:t> – no royalty or tag needed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New Solarscape Salmon Punch replaces Salmon Glow, </a:t>
            </a:r>
          </a:p>
          <a:p>
            <a:pPr marL="0" marR="0" lvl="0" indent="0" algn="l" defTabSz="914400" rtl="0" eaLnBrk="1" fontAlgn="base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97013F-1E67-EBE5-8339-6CC2DF66D46C}"/>
              </a:ext>
            </a:extLst>
          </p:cNvPr>
          <p:cNvSpPr txBox="1"/>
          <p:nvPr/>
        </p:nvSpPr>
        <p:spPr>
          <a:xfrm>
            <a:off x="617817" y="492717"/>
            <a:ext cx="7109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Interspecific Impatiens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Solarscape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®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XL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Series 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C724B-B049-22D4-A1E7-2EC7784E6BD0}"/>
              </a:ext>
            </a:extLst>
          </p:cNvPr>
          <p:cNvSpPr txBox="1"/>
          <p:nvPr/>
        </p:nvSpPr>
        <p:spPr>
          <a:xfrm>
            <a:off x="617816" y="5056633"/>
            <a:ext cx="2674024" cy="1535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Height: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 to 13 in./28 to 33 cm​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Spread: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 to 20 in./46 to 51 cm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Plug crop time: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(288) 4 to 5 weeks, ​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(128) 5 to 6 weeks​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Transplant to finish: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to 10 weeks</a:t>
            </a: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Seed supplied 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:​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Raw with 85% Min. Germ. Standard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0B189-C3D3-C6D6-D6A7-946540004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535" y="196206"/>
            <a:ext cx="2149985" cy="462655"/>
          </a:xfrm>
          <a:prstGeom prst="rect">
            <a:avLst/>
          </a:prstGeom>
        </p:spPr>
      </p:pic>
      <p:pic>
        <p:nvPicPr>
          <p:cNvPr id="6" name="Picture 5" descr="A garden with flowers and plants&#10;&#10;AI-generated content may be incorrect.">
            <a:extLst>
              <a:ext uri="{FF2B5EF4-FFF2-40B4-BE49-F238E27FC236}">
                <a16:creationId xmlns:a16="http://schemas.microsoft.com/office/drawing/2014/main" id="{6DC96701-5C0F-9E1F-99B3-35407C6A4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5799" r="4055"/>
          <a:stretch/>
        </p:blipFill>
        <p:spPr>
          <a:xfrm>
            <a:off x="7026548" y="1009246"/>
            <a:ext cx="4924660" cy="3796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C8004-63CB-606F-48B4-882D46B81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029" y="5156591"/>
            <a:ext cx="3647544" cy="6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1559</Words>
  <Application>Microsoft Office PowerPoint</Application>
  <PresentationFormat>Widescreen</PresentationFormat>
  <Paragraphs>188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Arial Black</vt:lpstr>
      <vt:lpstr>Calibri</vt:lpstr>
      <vt:lpstr>Calibri Light</vt:lpstr>
      <vt:lpstr>Segoe UI</vt:lpstr>
      <vt:lpstr>Office Theme</vt:lpstr>
      <vt:lpstr>Health Fitness 16x9</vt:lpstr>
      <vt:lpstr>Cast 2025</vt:lpstr>
      <vt:lpstr>Seed Varieties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Cynthia Drumgool</dc:creator>
  <cp:lastModifiedBy>Alexandra Zavala</cp:lastModifiedBy>
  <cp:revision>24</cp:revision>
  <cp:lastPrinted>2025-04-29T15:34:54Z</cp:lastPrinted>
  <dcterms:created xsi:type="dcterms:W3CDTF">2025-04-04T14:20:33Z</dcterms:created>
  <dcterms:modified xsi:type="dcterms:W3CDTF">2025-05-19T17:51:57Z</dcterms:modified>
</cp:coreProperties>
</file>